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43"/>
  </p:notesMasterIdLst>
  <p:handoutMasterIdLst>
    <p:handoutMasterId r:id="rId44"/>
  </p:handoutMasterIdLst>
  <p:sldIdLst>
    <p:sldId id="312" r:id="rId2"/>
    <p:sldId id="360" r:id="rId3"/>
    <p:sldId id="256" r:id="rId4"/>
    <p:sldId id="432" r:id="rId5"/>
    <p:sldId id="433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66" r:id="rId23"/>
    <p:sldId id="467" r:id="rId24"/>
    <p:sldId id="468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315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en Sharp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04" autoAdjust="0"/>
  </p:normalViewPr>
  <p:slideViewPr>
    <p:cSldViewPr>
      <p:cViewPr varScale="1">
        <p:scale>
          <a:sx n="125" d="100"/>
          <a:sy n="125" d="100"/>
        </p:scale>
        <p:origin x="4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5-01-17T17:32:09.279" idx="2">
    <p:pos x="1130" y="198"/>
    <p:text>Table 11.1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74C3-E250-463D-8EB4-B850F424970E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B021-921D-47D9-9B0C-DE507022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37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16/08/2018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0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E55EE5-A0E6-584F-AD79-05AE9DCC70F8}" type="slidenum">
              <a:rPr lang="en-GB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998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33A5B4-9929-C04F-ACFC-E857EE2B1CB2}" type="slidenum">
              <a:rPr lang="en-GB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085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7544E-4619-EA46-92EC-04DC7E0B9749}" type="slidenum">
              <a:rPr lang="en-GB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77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F90F08-F3DB-2A4F-8DAC-F1A7E37FEBB2}" type="slidenum">
              <a:rPr lang="en-GB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370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5B8DE4-554A-1C4A-8BD1-18CEE9F912C4}" type="slidenum">
              <a:rPr lang="en-GB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48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5C8254-051F-F942-9F89-1D8E579A61D1}" type="slidenum">
              <a:rPr lang="en-GB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593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5BDD2F-BFCE-4F4D-BB46-2794B19143F9}" type="slidenum">
              <a:rPr lang="en-GB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096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0D4AAF-AA7E-C447-A79C-597FD7B121BA}" type="slidenum">
              <a:rPr lang="en-GB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4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40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88F5D4-AC30-704A-8C16-C129465EBE09}" type="slidenum">
              <a:rPr lang="en-GB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056B7-6436-714F-9F94-7F3036021D4C}" type="slidenum">
              <a:rPr lang="en-GB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506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4A4C14-AFE7-5F4A-98AB-BE2A6E362C54}" type="slidenum">
              <a:rPr lang="en-GB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240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B3FE34-E7CA-4D40-B5DC-9F386AEE12B3}" type="slidenum">
              <a:rPr lang="en-GB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048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75319-6F9B-7446-AD1F-693D0AB4557A}" type="slidenum">
              <a:rPr lang="en-GB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381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B9965C-2C5B-8641-867C-7D1FFAC7D65E}" type="slidenum">
              <a:rPr lang="en-GB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412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58E2D7-0BE1-7546-9EDA-71628AB2B8B0}" type="slidenum">
              <a:rPr lang="en-GB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290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9B74D7-F0AA-5041-8CC8-FAD0F779960D}" type="slidenum">
              <a:rPr lang="en-GB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87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4DD3B-59F8-4FE5-BAD6-9019EF096538}" type="slidenum">
              <a:rPr lang="en-GB" altLang="en-US"/>
              <a:pPr/>
              <a:t>41</a:t>
            </a:fld>
            <a:endParaRPr lang="en-GB" alt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324723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74F2-18B1-4E4A-AC6B-A1A9A3C4D1B1}" type="slidenum">
              <a:rPr lang="en-GB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97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E74F2-18B1-4E4A-AC6B-A1A9A3C4D1B1}" type="slidenum">
              <a:rPr lang="en-GB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35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C129A7-11F6-E848-A017-B3ADE823FDAA}" type="slidenum">
              <a:rPr lang="en-GB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528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45EF2-425F-354C-99CB-6988621212AB}" type="slidenum">
              <a:rPr lang="en-GB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83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EA437-7DCF-334C-BF14-9EAB279ACEB6}" type="slidenum">
              <a:rPr lang="en-GB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6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5BCA90-1E83-ED44-BB62-B06A9D314D30}" type="slidenum">
              <a:rPr lang="en-GB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95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A68987-B4BB-BA42-84B4-DF90E0785510}" type="slidenum">
              <a:rPr lang="en-GB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50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46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9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390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2985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915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26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84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32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867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985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05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1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77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62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5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8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8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u.wiley.com/WileyCDA/WileyTitle/productCd-111902075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SENG2260</a:t>
            </a:r>
            <a:br>
              <a:rPr lang="en-AU" dirty="0" smtClean="0"/>
            </a:br>
            <a:r>
              <a:rPr lang="en-AU" dirty="0" smtClean="0"/>
              <a:t>Human-Computer Interaction</a:t>
            </a:r>
            <a:endParaRPr lang="en-GB" alt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Week 4: Design, prototyping and construction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304002"/>
            <a:ext cx="2051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smtClean="0"/>
              <a:t>All images in this presentation are either licenced or labelled for reuse on Google Images.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114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4" name="Rectangle 6"/>
          <p:cNvSpPr>
            <a:spLocks noGrp="1" noChangeArrowheads="1"/>
          </p:cNvSpPr>
          <p:nvPr>
            <p:ph type="title"/>
          </p:nvPr>
        </p:nvSpPr>
        <p:spPr>
          <a:xfrm>
            <a:off x="1314440" y="548680"/>
            <a:ext cx="7722056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Manifestation dimensions of prototyping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76" y="1764915"/>
            <a:ext cx="6586408" cy="512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6222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prototype?</a:t>
            </a:r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56328" name="Rectangle 8"/>
          <p:cNvSpPr>
            <a:spLocks noChangeArrowheads="1"/>
          </p:cNvSpPr>
          <p:nvPr/>
        </p:nvSpPr>
        <p:spPr bwMode="auto">
          <a:xfrm>
            <a:off x="611560" y="198884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Technical issues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Work flow, task design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Screen layouts and information display</a:t>
            </a: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endParaRPr lang="en-GB" sz="3200" dirty="0">
              <a:solidFill>
                <a:srgbClr val="7030A0"/>
              </a:solidFill>
              <a:latin typeface="Liberation Sans"/>
            </a:endParaRPr>
          </a:p>
          <a:p>
            <a:pPr marL="534988" lvl="1" indent="-349250" eaLnBrk="0" hangingPunct="0">
              <a:spcBef>
                <a:spcPts val="600"/>
              </a:spcBef>
              <a:buFontTx/>
              <a:buChar char="•"/>
            </a:pPr>
            <a:r>
              <a:rPr lang="en-GB" sz="3200" dirty="0">
                <a:solidFill>
                  <a:srgbClr val="7030A0"/>
                </a:solidFill>
                <a:latin typeface="Liberation Sans"/>
              </a:rPr>
              <a:t>Difficult, controversial, critical areas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2852936"/>
            <a:ext cx="3258218" cy="1008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605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xfrm>
            <a:off x="1242432" y="548680"/>
            <a:ext cx="7506032" cy="1293028"/>
          </a:xfrm>
        </p:spPr>
        <p:txBody>
          <a:bodyPr/>
          <a:lstStyle/>
          <a:p>
            <a:r>
              <a:rPr lang="en-US" dirty="0" smtClean="0"/>
              <a:t>Low-fidelity Prototyping</a:t>
            </a:r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idx="1"/>
          </p:nvPr>
        </p:nvSpPr>
        <p:spPr>
          <a:xfrm>
            <a:off x="594360" y="2240240"/>
            <a:ext cx="8298120" cy="4069080"/>
          </a:xfrm>
        </p:spPr>
        <p:txBody>
          <a:bodyPr/>
          <a:lstStyle/>
          <a:p>
            <a:r>
              <a:rPr lang="en-GB" dirty="0" smtClean="0"/>
              <a:t>Uses a medium which is unlike the final medium, e.g. paper, cardboard</a:t>
            </a:r>
          </a:p>
          <a:p>
            <a:endParaRPr lang="en-GB" dirty="0" smtClean="0"/>
          </a:p>
          <a:p>
            <a:r>
              <a:rPr lang="en-GB" dirty="0" smtClean="0"/>
              <a:t>Is quick, cheap and easily changed</a:t>
            </a:r>
          </a:p>
          <a:p>
            <a:endParaRPr lang="en-GB" dirty="0" smtClean="0"/>
          </a:p>
          <a:p>
            <a:r>
              <a:rPr lang="en-GB" dirty="0" smtClean="0"/>
              <a:t>Examples:</a:t>
            </a:r>
          </a:p>
          <a:p>
            <a:pPr lvl="1"/>
            <a:r>
              <a:rPr lang="en-GB" dirty="0" smtClean="0"/>
              <a:t>sketches of screens, task sequences, </a:t>
            </a:r>
            <a:r>
              <a:rPr lang="en-GB" dirty="0" err="1" smtClean="0"/>
              <a:t>etc</a:t>
            </a:r>
            <a:endParaRPr lang="en-GB" dirty="0" smtClean="0"/>
          </a:p>
          <a:p>
            <a:pPr lvl="1"/>
            <a:r>
              <a:rPr lang="ja-JP" altLang="en-GB" dirty="0" smtClean="0"/>
              <a:t>‘</a:t>
            </a:r>
            <a:r>
              <a:rPr lang="en-GB" altLang="ja-JP" dirty="0" smtClean="0"/>
              <a:t>p</a:t>
            </a:r>
            <a:r>
              <a:rPr lang="en-GB" dirty="0" smtClean="0"/>
              <a:t>ost-it</a:t>
            </a:r>
            <a:r>
              <a:rPr lang="ja-JP" altLang="en-GB" dirty="0" smtClean="0"/>
              <a:t>’</a:t>
            </a:r>
            <a:r>
              <a:rPr lang="en-GB" dirty="0" smtClean="0"/>
              <a:t> notes</a:t>
            </a:r>
          </a:p>
          <a:p>
            <a:pPr lvl="1"/>
            <a:r>
              <a:rPr lang="en-GB" dirty="0" smtClean="0"/>
              <a:t>storyboards</a:t>
            </a:r>
          </a:p>
          <a:p>
            <a:pPr lvl="1"/>
            <a:r>
              <a:rPr lang="ja-JP" altLang="en-GB" dirty="0" smtClean="0"/>
              <a:t>‘</a:t>
            </a:r>
            <a:r>
              <a:rPr lang="en-GB" dirty="0" smtClean="0"/>
              <a:t>Wizard-of-Oz</a:t>
            </a:r>
            <a:r>
              <a:rPr lang="ja-JP" altLang="en-GB" dirty="0" smtClean="0"/>
              <a:t>’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812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94360" y="2266568"/>
            <a:ext cx="8082096" cy="4258776"/>
          </a:xfrm>
        </p:spPr>
        <p:txBody>
          <a:bodyPr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Often used with scenarios, bringing more detail, and a chance to role play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It is a series of sketches showing how a user might progress through a task using the device 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Used early in design</a:t>
            </a:r>
          </a:p>
          <a:p>
            <a:endParaRPr lang="en-AU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548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888" y="413792"/>
            <a:ext cx="8229600" cy="1143000"/>
          </a:xfrm>
        </p:spPr>
        <p:txBody>
          <a:bodyPr/>
          <a:lstStyle/>
          <a:p>
            <a:r>
              <a:rPr lang="en-US" dirty="0" smtClean="0"/>
              <a:t>Example storyboard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</a:rPr>
              <a:t>14</a:t>
            </a:fld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31640"/>
            <a:ext cx="7287504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16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Sketching</a:t>
            </a:r>
            <a:endParaRPr lang="en-US" dirty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305072" y="1384203"/>
            <a:ext cx="3240360" cy="4810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Sketching is important to low-fidelity 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Don’t </a:t>
            </a:r>
            <a:r>
              <a:rPr lang="en-GB" sz="3000" dirty="0">
                <a:solidFill>
                  <a:srgbClr val="7030A0"/>
                </a:solidFill>
                <a:latin typeface="Liberation Sans"/>
              </a:rPr>
              <a:t>be inhibited about drawing ability. Practice simple symbols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</a:pPr>
            <a:r>
              <a:rPr lang="en-GB" sz="2800" dirty="0">
                <a:latin typeface="Liberation Sans"/>
              </a:rPr>
              <a:t> 		</a:t>
            </a:r>
            <a:endParaRPr lang="en-US" sz="2800" dirty="0">
              <a:latin typeface="Liberation Sans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633413" y="43434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>
              <a:latin typeface="Liberation Sans"/>
            </a:endParaRPr>
          </a:p>
          <a:p>
            <a:pPr eaLnBrk="0" hangingPunct="0">
              <a:spcBef>
                <a:spcPts val="600"/>
              </a:spcBef>
            </a:pPr>
            <a:r>
              <a:rPr lang="en-GB" sz="2400">
                <a:latin typeface="Liberation Sans"/>
              </a:rPr>
              <a:t> 		</a:t>
            </a:r>
            <a:endParaRPr lang="en-US" sz="2400">
              <a:latin typeface="Liberation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84832" y="6477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14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06302"/>
            <a:ext cx="4943475" cy="43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2899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>
          <a:xfrm>
            <a:off x="734888" y="341784"/>
            <a:ext cx="8229600" cy="1143000"/>
          </a:xfrm>
        </p:spPr>
        <p:txBody>
          <a:bodyPr/>
          <a:lstStyle/>
          <a:p>
            <a:r>
              <a:rPr lang="en-US" dirty="0" smtClean="0"/>
              <a:t>Card-based prototypes</a:t>
            </a:r>
            <a:endParaRPr lang="en-GB" dirty="0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204028" y="1609017"/>
            <a:ext cx="460851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Index cards (3 X 5 inches) </a:t>
            </a:r>
            <a:endParaRPr lang="en-GB" sz="3000" dirty="0" smtClean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Each card represents </a:t>
            </a:r>
            <a:br>
              <a:rPr lang="en-GB" sz="3000" dirty="0">
                <a:solidFill>
                  <a:srgbClr val="7030A0"/>
                </a:solidFill>
                <a:latin typeface="Liberation Sans"/>
              </a:rPr>
            </a:br>
            <a:r>
              <a:rPr lang="en-GB" sz="3000" dirty="0">
                <a:solidFill>
                  <a:srgbClr val="7030A0"/>
                </a:solidFill>
                <a:latin typeface="Liberation Sans"/>
              </a:rPr>
              <a:t>one screen or part of </a:t>
            </a:r>
            <a:r>
              <a:rPr lang="en-GB" sz="3000" dirty="0" smtClean="0">
                <a:solidFill>
                  <a:srgbClr val="7030A0"/>
                </a:solidFill>
                <a:latin typeface="Liberation Sans"/>
              </a:rPr>
              <a:t>screen</a:t>
            </a: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endParaRPr lang="en-GB" sz="3000" dirty="0">
              <a:solidFill>
                <a:srgbClr val="7030A0"/>
              </a:solidFill>
              <a:latin typeface="Liberation Sans"/>
            </a:endParaRPr>
          </a:p>
          <a:p>
            <a:pPr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3000" dirty="0">
                <a:solidFill>
                  <a:srgbClr val="7030A0"/>
                </a:solidFill>
                <a:latin typeface="Liberation Sans"/>
              </a:rPr>
              <a:t>Often used in website </a:t>
            </a:r>
            <a:br>
              <a:rPr lang="en-GB" sz="3000" dirty="0">
                <a:solidFill>
                  <a:srgbClr val="7030A0"/>
                </a:solidFill>
                <a:latin typeface="Liberation Sans"/>
              </a:rPr>
            </a:br>
            <a:r>
              <a:rPr lang="en-GB" sz="3000" dirty="0">
                <a:solidFill>
                  <a:srgbClr val="7030A0"/>
                </a:solidFill>
                <a:latin typeface="Liberation Sans"/>
              </a:rPr>
              <a:t>development</a:t>
            </a:r>
            <a:endParaRPr lang="en-US" sz="3000" dirty="0">
              <a:solidFill>
                <a:srgbClr val="7030A0"/>
              </a:solidFill>
              <a:latin typeface="Liberation Sans"/>
            </a:endParaRPr>
          </a:p>
        </p:txBody>
      </p:sp>
      <p:pic>
        <p:nvPicPr>
          <p:cNvPr id="18441" name="Picture 9" descr="fig_09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9929"/>
            <a:ext cx="3390404" cy="48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16416" y="6459379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51254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Grp="1" noChangeArrowheads="1"/>
          </p:cNvSpPr>
          <p:nvPr>
            <p:ph type="title"/>
          </p:nvPr>
        </p:nvSpPr>
        <p:spPr>
          <a:xfrm>
            <a:off x="1331640" y="404664"/>
            <a:ext cx="7218000" cy="1293028"/>
          </a:xfrm>
        </p:spPr>
        <p:txBody>
          <a:bodyPr/>
          <a:lstStyle/>
          <a:p>
            <a:r>
              <a:rPr lang="en-US" dirty="0" smtClean="0"/>
              <a:t>“Wizard-of-Oz” prototyping</a:t>
            </a:r>
            <a:endParaRPr lang="en-US" dirty="0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412230" y="6325147"/>
            <a:ext cx="2137410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165475" y="6217196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165475" y="6217196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749300" y="1484784"/>
            <a:ext cx="7843837" cy="455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The user thinks they are interacting with a computer, but a developer is responding to output rather than the system. </a:t>
            </a:r>
            <a:endParaRPr lang="en-US" sz="2400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Usually done early in design to understand users’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expectations</a:t>
            </a:r>
          </a:p>
          <a:p>
            <a:pPr marL="355600" indent="-355600" eaLnBrk="0" hangingPunct="0">
              <a:buFontTx/>
              <a:buChar char="•"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What is ‘wrong’ with this approach?</a:t>
            </a:r>
          </a:p>
          <a:p>
            <a:pPr marL="355600" indent="-355600" algn="ctr" eaLnBrk="0" hangingPunct="0"/>
            <a:endParaRPr lang="en-US" sz="2400" dirty="0">
              <a:latin typeface="Liberation San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2959000" y="4983534"/>
            <a:ext cx="726636" cy="6175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1817588" y="4077072"/>
            <a:ext cx="3729037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5827613" y="4839072"/>
            <a:ext cx="703262" cy="533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943125" y="5067672"/>
            <a:ext cx="7425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800" b="1">
                <a:latin typeface="Liberation Sans"/>
              </a:rPr>
              <a:t>&gt;Blurb blurb</a:t>
            </a:r>
          </a:p>
          <a:p>
            <a:pPr eaLnBrk="0" hangingPunct="0"/>
            <a:r>
              <a:rPr lang="en-GB" sz="800" b="1">
                <a:latin typeface="Liberation Sans"/>
              </a:rPr>
              <a:t>&gt;Do this</a:t>
            </a:r>
          </a:p>
          <a:p>
            <a:pPr eaLnBrk="0" hangingPunct="0"/>
            <a:r>
              <a:rPr lang="en-GB" sz="800" b="1">
                <a:latin typeface="Liberation Sans"/>
              </a:rPr>
              <a:t>&gt;Why?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2100163" y="4991472"/>
            <a:ext cx="211137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2239863" y="5220072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1" name="Line 15"/>
          <p:cNvSpPr>
            <a:spLocks noChangeShapeType="1"/>
          </p:cNvSpPr>
          <p:nvPr/>
        </p:nvSpPr>
        <p:spPr bwMode="auto">
          <a:xfrm>
            <a:off x="2239863" y="5448672"/>
            <a:ext cx="28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2" name="Line 16"/>
          <p:cNvSpPr>
            <a:spLocks noChangeShapeType="1"/>
          </p:cNvSpPr>
          <p:nvPr/>
        </p:nvSpPr>
        <p:spPr bwMode="auto">
          <a:xfrm>
            <a:off x="2239863" y="5448672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3" name="Line 17"/>
          <p:cNvSpPr>
            <a:spLocks noChangeShapeType="1"/>
          </p:cNvSpPr>
          <p:nvPr/>
        </p:nvSpPr>
        <p:spPr bwMode="auto">
          <a:xfrm>
            <a:off x="2239863" y="5677272"/>
            <a:ext cx="3524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>
            <a:off x="2592288" y="567727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5" name="AutoShape 19"/>
          <p:cNvSpPr>
            <a:spLocks noChangeArrowheads="1"/>
          </p:cNvSpPr>
          <p:nvPr/>
        </p:nvSpPr>
        <p:spPr bwMode="auto">
          <a:xfrm>
            <a:off x="2451000" y="5372472"/>
            <a:ext cx="492125" cy="228600"/>
          </a:xfrm>
          <a:prstGeom prst="parallelogram">
            <a:avLst>
              <a:gd name="adj" fmla="val 53819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6" name="Line 20"/>
          <p:cNvSpPr>
            <a:spLocks noChangeShapeType="1"/>
          </p:cNvSpPr>
          <p:nvPr/>
        </p:nvSpPr>
        <p:spPr bwMode="auto">
          <a:xfrm>
            <a:off x="2592288" y="5448672"/>
            <a:ext cx="211137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>
            <a:off x="2592288" y="5524872"/>
            <a:ext cx="2111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2084288" y="4240585"/>
            <a:ext cx="7264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2000">
                <a:latin typeface="Liberation Sans"/>
              </a:rPr>
              <a:t>User</a:t>
            </a: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6883300" y="4610472"/>
            <a:ext cx="280988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0" name="Line 24"/>
          <p:cNvSpPr>
            <a:spLocks noChangeShapeType="1"/>
          </p:cNvSpPr>
          <p:nvPr/>
        </p:nvSpPr>
        <p:spPr bwMode="auto">
          <a:xfrm>
            <a:off x="7023000" y="4915272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1" name="AutoShape 25"/>
          <p:cNvSpPr>
            <a:spLocks noChangeArrowheads="1"/>
          </p:cNvSpPr>
          <p:nvPr/>
        </p:nvSpPr>
        <p:spPr bwMode="auto">
          <a:xfrm rot="-8824957">
            <a:off x="6530875" y="5143872"/>
            <a:ext cx="492125" cy="228600"/>
          </a:xfrm>
          <a:prstGeom prst="parallelogram">
            <a:avLst>
              <a:gd name="adj" fmla="val 53819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 flipH="1">
            <a:off x="6811863" y="5067672"/>
            <a:ext cx="2111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3" name="Line 27"/>
          <p:cNvSpPr>
            <a:spLocks noChangeShapeType="1"/>
          </p:cNvSpPr>
          <p:nvPr/>
        </p:nvSpPr>
        <p:spPr bwMode="auto">
          <a:xfrm>
            <a:off x="6742013" y="5220072"/>
            <a:ext cx="141287" cy="76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742013" y="5296272"/>
            <a:ext cx="141287" cy="76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>
            <a:off x="7023000" y="5220072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6" name="Line 30"/>
          <p:cNvSpPr>
            <a:spLocks noChangeShapeType="1"/>
          </p:cNvSpPr>
          <p:nvPr/>
        </p:nvSpPr>
        <p:spPr bwMode="auto">
          <a:xfrm flipH="1">
            <a:off x="6672163" y="5448672"/>
            <a:ext cx="350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7" name="Line 31"/>
          <p:cNvSpPr>
            <a:spLocks noChangeShapeType="1"/>
          </p:cNvSpPr>
          <p:nvPr/>
        </p:nvSpPr>
        <p:spPr bwMode="auto">
          <a:xfrm>
            <a:off x="6672163" y="5448672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9488" name="Freeform 32"/>
          <p:cNvSpPr>
            <a:spLocks/>
          </p:cNvSpPr>
          <p:nvPr/>
        </p:nvSpPr>
        <p:spPr bwMode="auto">
          <a:xfrm>
            <a:off x="3095525" y="5475684"/>
            <a:ext cx="3411538" cy="1409700"/>
          </a:xfrm>
          <a:custGeom>
            <a:avLst/>
            <a:gdLst>
              <a:gd name="T0" fmla="*/ 184 w 2328"/>
              <a:gd name="T1" fmla="*/ 96 h 888"/>
              <a:gd name="T2" fmla="*/ 184 w 2328"/>
              <a:gd name="T3" fmla="*/ 768 h 888"/>
              <a:gd name="T4" fmla="*/ 1288 w 2328"/>
              <a:gd name="T5" fmla="*/ 816 h 888"/>
              <a:gd name="T6" fmla="*/ 2200 w 2328"/>
              <a:gd name="T7" fmla="*/ 384 h 888"/>
              <a:gd name="T8" fmla="*/ 2056 w 2328"/>
              <a:gd name="T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28" h="888">
                <a:moveTo>
                  <a:pt x="184" y="96"/>
                </a:moveTo>
                <a:cubicBezTo>
                  <a:pt x="92" y="372"/>
                  <a:pt x="0" y="648"/>
                  <a:pt x="184" y="768"/>
                </a:cubicBezTo>
                <a:cubicBezTo>
                  <a:pt x="368" y="888"/>
                  <a:pt x="952" y="880"/>
                  <a:pt x="1288" y="816"/>
                </a:cubicBezTo>
                <a:cubicBezTo>
                  <a:pt x="1624" y="752"/>
                  <a:pt x="2072" y="520"/>
                  <a:pt x="2200" y="384"/>
                </a:cubicBezTo>
                <a:cubicBezTo>
                  <a:pt x="2328" y="248"/>
                  <a:pt x="2080" y="64"/>
                  <a:pt x="2056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211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Grp="1" noChangeArrowheads="1"/>
          </p:cNvSpPr>
          <p:nvPr>
            <p:ph type="title"/>
          </p:nvPr>
        </p:nvSpPr>
        <p:spPr>
          <a:xfrm>
            <a:off x="1187624" y="764373"/>
            <a:ext cx="7362016" cy="1293028"/>
          </a:xfrm>
        </p:spPr>
        <p:txBody>
          <a:bodyPr/>
          <a:lstStyle/>
          <a:p>
            <a:r>
              <a:rPr lang="en-US" dirty="0" smtClean="0"/>
              <a:t>High-fidelity prototyping</a:t>
            </a:r>
            <a:endParaRPr lang="en-US" dirty="0"/>
          </a:p>
        </p:txBody>
      </p:sp>
      <p:sp>
        <p:nvSpPr>
          <p:cNvPr id="20487" name="Rectangle 7"/>
          <p:cNvSpPr>
            <a:spLocks noGrp="1" noChangeArrowheads="1"/>
          </p:cNvSpPr>
          <p:nvPr>
            <p:ph idx="1"/>
          </p:nvPr>
        </p:nvSpPr>
        <p:spPr>
          <a:xfrm>
            <a:off x="251520" y="2194559"/>
            <a:ext cx="8712968" cy="4330785"/>
          </a:xfrm>
        </p:spPr>
        <p:txBody>
          <a:bodyPr>
            <a:normAutofit/>
          </a:bodyPr>
          <a:lstStyle/>
          <a:p>
            <a:r>
              <a:rPr lang="en-GB" dirty="0" smtClean="0"/>
              <a:t>Uses materials that you would expect </a:t>
            </a:r>
            <a:br>
              <a:rPr lang="en-GB" dirty="0" smtClean="0"/>
            </a:br>
            <a:r>
              <a:rPr lang="en-GB" dirty="0" smtClean="0"/>
              <a:t>to be in the final product </a:t>
            </a:r>
          </a:p>
          <a:p>
            <a:endParaRPr lang="en-GB" dirty="0" smtClean="0"/>
          </a:p>
          <a:p>
            <a:r>
              <a:rPr lang="en-GB" dirty="0" smtClean="0"/>
              <a:t>Prototype looks more like the final </a:t>
            </a:r>
            <a:br>
              <a:rPr lang="en-GB" dirty="0" smtClean="0"/>
            </a:br>
            <a:r>
              <a:rPr lang="en-GB" dirty="0" smtClean="0"/>
              <a:t>system than a low-fidelity version </a:t>
            </a:r>
          </a:p>
          <a:p>
            <a:endParaRPr lang="en-GB" dirty="0" smtClean="0"/>
          </a:p>
          <a:p>
            <a:r>
              <a:rPr lang="en-GB" dirty="0" smtClean="0"/>
              <a:t>High-fidelity prototypes can be developed by integrating existing hardware and software components </a:t>
            </a:r>
          </a:p>
          <a:p>
            <a:endParaRPr lang="en-GB" dirty="0" smtClean="0"/>
          </a:p>
          <a:p>
            <a:r>
              <a:rPr lang="en-GB" dirty="0" smtClean="0"/>
              <a:t>Danger that users think they have a complete system…….see compromises  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2267744" y="2133600"/>
            <a:ext cx="83693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 eaLnBrk="0" hangingPunct="0"/>
            <a:endParaRPr lang="en-US" sz="2800" dirty="0">
              <a:latin typeface="Liberation Sans"/>
            </a:endParaRPr>
          </a:p>
          <a:p>
            <a:pPr algn="ctr" eaLnBrk="0" hangingPunct="0"/>
            <a:endParaRPr lang="en-US" sz="2800" dirty="0">
              <a:latin typeface="Liberatio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2042090"/>
            <a:ext cx="2880320" cy="21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69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Compromises in prototyping</a:t>
            </a:r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633413" y="2075648"/>
            <a:ext cx="8088312" cy="437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2500"/>
          </a:bodyPr>
          <a:lstStyle/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All prototypes involve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compromises</a:t>
            </a: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For software-based prototyping maybe there is a slow response?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Sketchy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icons?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Limited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functionality? </a:t>
            </a: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Two common types of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compromise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horizontal: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provide a wide range of functions, but with little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detail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vertical: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provide a lot of detail for only a few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functions</a:t>
            </a: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342900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Compromises in prototypes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mustn't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be ignored. </a:t>
            </a: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800100" lvl="1" indent="-342900" eaLnBrk="0" hangingPunct="0">
              <a:spcBef>
                <a:spcPts val="600"/>
              </a:spcBef>
              <a:buFont typeface="Arial"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Product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needs engineering</a:t>
            </a:r>
          </a:p>
          <a:p>
            <a:pPr marL="185738" indent="-185738" algn="ctr" eaLnBrk="0" hangingPunct="0"/>
            <a:endParaRPr lang="en-US" sz="24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1580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Lecture Aims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To consider </a:t>
            </a:r>
            <a:r>
              <a:rPr lang="en-AU" dirty="0"/>
              <a:t>w</a:t>
            </a:r>
            <a:r>
              <a:rPr lang="en-AU" dirty="0" smtClean="0"/>
              <a:t>hat </a:t>
            </a:r>
            <a:r>
              <a:rPr lang="en-AU" dirty="0" smtClean="0"/>
              <a:t>prototyping </a:t>
            </a:r>
            <a:r>
              <a:rPr lang="en-AU" dirty="0" smtClean="0"/>
              <a:t>is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Describe how </a:t>
            </a:r>
            <a:r>
              <a:rPr lang="en-AU" dirty="0" smtClean="0"/>
              <a:t>prototyping </a:t>
            </a:r>
            <a:r>
              <a:rPr lang="en-AU" dirty="0"/>
              <a:t>has been </a:t>
            </a:r>
            <a:r>
              <a:rPr lang="en-AU" dirty="0" smtClean="0"/>
              <a:t>applied </a:t>
            </a:r>
            <a:br>
              <a:rPr lang="en-AU" dirty="0" smtClean="0"/>
            </a:br>
            <a:r>
              <a:rPr lang="en-AU" dirty="0" smtClean="0"/>
              <a:t>to </a:t>
            </a:r>
            <a:r>
              <a:rPr lang="en-AU" dirty="0"/>
              <a:t>interaction </a:t>
            </a:r>
            <a:r>
              <a:rPr lang="en-AU" dirty="0" smtClean="0"/>
              <a:t>design</a:t>
            </a:r>
          </a:p>
          <a:p>
            <a:endParaRPr lang="en-AU" dirty="0"/>
          </a:p>
          <a:p>
            <a:r>
              <a:rPr lang="en-AU" dirty="0" smtClean="0"/>
              <a:t>Define low and high fidelity prototyping</a:t>
            </a:r>
            <a:endParaRPr lang="en-AU" dirty="0"/>
          </a:p>
          <a:p>
            <a:endParaRPr lang="en-AU" dirty="0"/>
          </a:p>
          <a:p>
            <a:r>
              <a:rPr lang="en-AU" dirty="0"/>
              <a:t>Explain </a:t>
            </a:r>
            <a:r>
              <a:rPr lang="en-AU" dirty="0" smtClean="0"/>
              <a:t>how to generate prototypes</a:t>
            </a:r>
          </a:p>
          <a:p>
            <a:endParaRPr lang="en-AU" dirty="0"/>
          </a:p>
          <a:p>
            <a:r>
              <a:rPr lang="en-AU" dirty="0" smtClean="0"/>
              <a:t>Explore the use of construction for physical computing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1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Low vs high fidelity prototypes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98824"/>
            <a:ext cx="6706120" cy="490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Conceptual design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2194560"/>
            <a:ext cx="8496944" cy="4258776"/>
          </a:xfrm>
        </p:spPr>
        <p:txBody>
          <a:bodyPr/>
          <a:lstStyle/>
          <a:p>
            <a:r>
              <a:rPr lang="en-GB" dirty="0" smtClean="0"/>
              <a:t>Transform user requirements/needs into a conceptual model </a:t>
            </a:r>
          </a:p>
          <a:p>
            <a:endParaRPr lang="en-GB" dirty="0" smtClean="0"/>
          </a:p>
          <a:p>
            <a:r>
              <a:rPr lang="en-GB" altLang="ja-JP" dirty="0" smtClean="0"/>
              <a:t>A conceptual model is an outline of what people can do with a product and what concepts are needed to understand and interact with it</a:t>
            </a:r>
          </a:p>
          <a:p>
            <a:endParaRPr lang="en-GB" dirty="0" smtClean="0"/>
          </a:p>
          <a:p>
            <a:r>
              <a:rPr lang="en-GB" dirty="0" smtClean="0"/>
              <a:t>Mood board may be used to capture feel</a:t>
            </a:r>
          </a:p>
          <a:p>
            <a:endParaRPr lang="en-GB" dirty="0" smtClean="0"/>
          </a:p>
          <a:p>
            <a:r>
              <a:rPr lang="en-GB" dirty="0" smtClean="0"/>
              <a:t>Consider alternatives: prototyping helps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737360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Tech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44563"/>
            <a:ext cx="2467319" cy="1848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731223"/>
            <a:ext cx="2797259" cy="1861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730087"/>
            <a:ext cx="2016224" cy="2016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64" y="4365104"/>
            <a:ext cx="2857899" cy="1600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912" y="4005064"/>
            <a:ext cx="2143424" cy="21434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384" y="4106496"/>
            <a:ext cx="2391109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4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Indigenous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135358"/>
            <a:ext cx="2468092" cy="1848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5" y="2132856"/>
            <a:ext cx="2526101" cy="18511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84" y="4365104"/>
            <a:ext cx="2467319" cy="18481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291" y="4365104"/>
            <a:ext cx="2467319" cy="18481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812" y="4366632"/>
            <a:ext cx="2467319" cy="18481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83" y="2126795"/>
            <a:ext cx="246731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6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Retro sci fi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85" y="1772816"/>
            <a:ext cx="1750455" cy="23762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673" y="1772817"/>
            <a:ext cx="1734763" cy="23762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349" y="1804881"/>
            <a:ext cx="3129626" cy="23441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898" y="4221088"/>
            <a:ext cx="1718942" cy="2459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242" y="4365104"/>
            <a:ext cx="2105319" cy="21720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349" y="4261212"/>
            <a:ext cx="3129626" cy="25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0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>
          <a:xfrm>
            <a:off x="738376" y="476672"/>
            <a:ext cx="8298120" cy="1293028"/>
          </a:xfrm>
        </p:spPr>
        <p:txBody>
          <a:bodyPr/>
          <a:lstStyle/>
          <a:p>
            <a:r>
              <a:rPr lang="en-GB" dirty="0" smtClean="0"/>
              <a:t>Is there a suitable </a:t>
            </a:r>
            <a:br>
              <a:rPr lang="en-GB" dirty="0" smtClean="0"/>
            </a:br>
            <a:r>
              <a:rPr lang="en-GB" dirty="0" smtClean="0"/>
              <a:t>metaphor?</a:t>
            </a: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539553" y="1844824"/>
            <a:ext cx="8496944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Interface metaphors combine familiar knowledge with new knowledge in a way that will help the user understand the product. 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Three steps: </a:t>
            </a:r>
            <a:r>
              <a:rPr lang="en-GB" sz="2400" b="1" dirty="0" smtClean="0">
                <a:solidFill>
                  <a:srgbClr val="FF0000"/>
                </a:solidFill>
                <a:latin typeface="Liberation Sans"/>
              </a:rPr>
              <a:t>(1)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 understand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functionality, </a:t>
            </a:r>
            <a:r>
              <a:rPr lang="en-GB" sz="2400" b="1" dirty="0" smtClean="0">
                <a:solidFill>
                  <a:srgbClr val="FF0000"/>
                </a:solidFill>
                <a:latin typeface="Liberation Sans"/>
              </a:rPr>
              <a:t>(2)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 identify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potential problem areas, </a:t>
            </a:r>
            <a:r>
              <a:rPr lang="en-GB" sz="2400" b="1" dirty="0" smtClean="0">
                <a:solidFill>
                  <a:srgbClr val="FF0000"/>
                </a:solidFill>
                <a:latin typeface="Liberation Sans"/>
              </a:rPr>
              <a:t>(3)</a:t>
            </a:r>
            <a:r>
              <a:rPr lang="en-GB" sz="2400" b="1" dirty="0" smtClean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generate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metaphors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Evaluate metaphors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marL="271463" indent="-271463" eaLnBrk="0" hangingPunct="0">
              <a:spcBef>
                <a:spcPts val="300"/>
              </a:spcBef>
              <a:buFontTx/>
              <a:buChar char="•"/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much structure does it provide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much is relevant to the problem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Is it easy to represent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Will the audience understand it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lvl="2" eaLnBrk="0" hangingPunct="0">
              <a:spcBef>
                <a:spcPts val="300"/>
              </a:spcBef>
            </a:pPr>
            <a:endParaRPr lang="en-GB" sz="600" dirty="0">
              <a:solidFill>
                <a:srgbClr val="7030A0"/>
              </a:solidFill>
              <a:latin typeface="Liberation Sans"/>
            </a:endParaRPr>
          </a:p>
          <a:p>
            <a:pPr lvl="2" eaLnBrk="0" hangingPunct="0">
              <a:spcBef>
                <a:spcPts val="3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How extensible is it?</a:t>
            </a:r>
          </a:p>
          <a:p>
            <a:pPr lvl="1" eaLnBrk="0" hangingPunct="0">
              <a:spcBef>
                <a:spcPts val="3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marL="271463" indent="-271463" algn="ctr" eaLnBrk="0" hangingPunct="0"/>
            <a:endParaRPr lang="en-US" sz="24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59421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mtClean="0"/>
              <a:t>Considering interaction and interface types</a:t>
            </a:r>
            <a:endParaRPr lang="en-US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23528" y="2348880"/>
            <a:ext cx="8568952" cy="4248472"/>
          </a:xfrm>
        </p:spPr>
        <p:txBody>
          <a:bodyPr>
            <a:normAutofit/>
          </a:bodyPr>
          <a:lstStyle/>
          <a:p>
            <a:r>
              <a:rPr lang="en-GB" sz="2800" dirty="0" smtClean="0"/>
              <a:t>Which interaction type?</a:t>
            </a:r>
          </a:p>
          <a:p>
            <a:pPr lvl="1"/>
            <a:r>
              <a:rPr lang="en-GB" sz="2800" dirty="0" smtClean="0"/>
              <a:t>How the user invokes actions</a:t>
            </a:r>
          </a:p>
          <a:p>
            <a:pPr lvl="1"/>
            <a:r>
              <a:rPr lang="en-GB" sz="2800" dirty="0" smtClean="0"/>
              <a:t>Instructing, conversing, manipulating or exploring </a:t>
            </a:r>
          </a:p>
          <a:p>
            <a:pPr lvl="2"/>
            <a:endParaRPr lang="en-GB" sz="2400" dirty="0" smtClean="0"/>
          </a:p>
          <a:p>
            <a:r>
              <a:rPr lang="en-GB" sz="2800" dirty="0" smtClean="0"/>
              <a:t>Do different interface types provide insight?</a:t>
            </a:r>
          </a:p>
          <a:p>
            <a:pPr lvl="1"/>
            <a:r>
              <a:rPr lang="en-GB" sz="2800" dirty="0" smtClean="0"/>
              <a:t>shareable, tangible, augmented reality, etc.</a:t>
            </a:r>
            <a:endParaRPr lang="en-US" sz="2800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22422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>
          <a:xfrm>
            <a:off x="1187624" y="764373"/>
            <a:ext cx="7362016" cy="1293028"/>
          </a:xfrm>
        </p:spPr>
        <p:txBody>
          <a:bodyPr/>
          <a:lstStyle/>
          <a:p>
            <a:r>
              <a:rPr lang="en-GB" dirty="0" smtClean="0"/>
              <a:t>Expanding the initial conceptual model</a:t>
            </a:r>
            <a:endParaRPr lang="en-US" dirty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80988" y="2101848"/>
            <a:ext cx="8467476" cy="456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lnSpcReduction="10000"/>
          </a:bodyPr>
          <a:lstStyle/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>
                <a:solidFill>
                  <a:srgbClr val="7030A0"/>
                </a:solidFill>
                <a:latin typeface="Liberation Sans"/>
              </a:rPr>
              <a:t>What functions will the product 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perform?</a:t>
            </a:r>
            <a:endParaRPr lang="en-GB" sz="2600" b="1" dirty="0">
              <a:solidFill>
                <a:srgbClr val="7030A0"/>
              </a:solidFill>
              <a:latin typeface="Liberation Sans"/>
            </a:endParaRPr>
          </a:p>
          <a:p>
            <a:pPr marL="7286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What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will the product do and what will the human do (task allocation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)?</a:t>
            </a:r>
          </a:p>
          <a:p>
            <a:pPr lvl="2" eaLnBrk="0" hangingPunct="0">
              <a:spcBef>
                <a:spcPts val="600"/>
              </a:spcBef>
            </a:pPr>
            <a:endParaRPr lang="en-GB" sz="1000" dirty="0" smtClean="0">
              <a:solidFill>
                <a:schemeClr val="accent1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How </a:t>
            </a:r>
            <a:r>
              <a:rPr lang="en-GB" sz="2600" dirty="0">
                <a:solidFill>
                  <a:srgbClr val="7030A0"/>
                </a:solidFill>
                <a:latin typeface="Liberation Sans"/>
              </a:rPr>
              <a:t>are the functions related to each 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other?</a:t>
            </a:r>
            <a:endParaRPr lang="en-GB" sz="2600" b="1" dirty="0">
              <a:solidFill>
                <a:srgbClr val="7030A0"/>
              </a:solidFill>
              <a:latin typeface="Liberation Sans"/>
            </a:endParaRPr>
          </a:p>
          <a:p>
            <a:pPr marL="7286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Sequential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or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parallel?</a:t>
            </a:r>
          </a:p>
          <a:p>
            <a:pPr marL="7286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Categorisations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, e.g. all actions related to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privacy on a smartphone</a:t>
            </a:r>
          </a:p>
          <a:p>
            <a:pPr lvl="2" eaLnBrk="0" hangingPunct="0">
              <a:spcBef>
                <a:spcPts val="600"/>
              </a:spcBef>
            </a:pPr>
            <a:endParaRPr lang="en-GB" sz="1000" dirty="0">
              <a:solidFill>
                <a:schemeClr val="accent1"/>
              </a:solidFill>
              <a:latin typeface="Liberation Sans"/>
            </a:endParaRPr>
          </a:p>
          <a:p>
            <a:pPr marL="271463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600" dirty="0">
                <a:solidFill>
                  <a:srgbClr val="7030A0"/>
                </a:solidFill>
                <a:latin typeface="Liberation Sans"/>
              </a:rPr>
              <a:t>What information 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is </a:t>
            </a:r>
            <a:r>
              <a:rPr lang="en-GB" sz="2600" dirty="0" smtClean="0">
                <a:solidFill>
                  <a:srgbClr val="7030A0"/>
                </a:solidFill>
                <a:latin typeface="Liberation Sans"/>
              </a:rPr>
              <a:t>needed?</a:t>
            </a:r>
            <a:endParaRPr lang="en-GB" sz="2600" dirty="0">
              <a:solidFill>
                <a:srgbClr val="7030A0"/>
              </a:solidFill>
              <a:latin typeface="Liberation Sans"/>
            </a:endParaRPr>
          </a:p>
          <a:p>
            <a:pPr marL="7286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What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data is required to perform the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task?</a:t>
            </a:r>
          </a:p>
          <a:p>
            <a:pPr marL="7286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How 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is this data to be transformed by the system? </a:t>
            </a:r>
            <a:endParaRPr lang="en-US" sz="2400" dirty="0">
              <a:solidFill>
                <a:schemeClr val="accent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29079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Concrete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8549640" cy="4402792"/>
          </a:xfrm>
        </p:spPr>
        <p:txBody>
          <a:bodyPr>
            <a:normAutofit/>
          </a:bodyPr>
          <a:lstStyle/>
          <a:p>
            <a:r>
              <a:rPr lang="en-US" dirty="0" smtClean="0"/>
              <a:t>Many aspects to concrete design</a:t>
            </a:r>
          </a:p>
          <a:p>
            <a:pPr lvl="1"/>
            <a:r>
              <a:rPr lang="en-US" dirty="0" err="1" smtClean="0"/>
              <a:t>Colour</a:t>
            </a:r>
            <a:r>
              <a:rPr lang="en-US" dirty="0" smtClean="0"/>
              <a:t>, icons, buttons, interaction devices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User characteristics and context</a:t>
            </a:r>
          </a:p>
          <a:p>
            <a:pPr lvl="1"/>
            <a:r>
              <a:rPr lang="en-US" dirty="0" smtClean="0"/>
              <a:t>Accessibility, cross-cultural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Cultural website guidelines</a:t>
            </a:r>
          </a:p>
          <a:p>
            <a:pPr lvl="1"/>
            <a:r>
              <a:rPr lang="en-US" dirty="0" smtClean="0"/>
              <a:t>successful products “are … bundles of social solutions. Inventors succeed in a particular culture because they understand the values, institutional arrangements, and economic notions of that culture.” 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82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scenarios</a:t>
            </a:r>
            <a:endParaRPr lang="en-US" dirty="0"/>
          </a:p>
        </p:txBody>
      </p:sp>
      <p:sp>
        <p:nvSpPr>
          <p:cNvPr id="27655" name="Rectangle 7"/>
          <p:cNvSpPr>
            <a:spLocks noGrp="1" noChangeArrowheads="1"/>
          </p:cNvSpPr>
          <p:nvPr>
            <p:ph idx="1"/>
          </p:nvPr>
        </p:nvSpPr>
        <p:spPr>
          <a:xfrm>
            <a:off x="594360" y="2194560"/>
            <a:ext cx="8370128" cy="4069080"/>
          </a:xfrm>
        </p:spPr>
        <p:txBody>
          <a:bodyPr/>
          <a:lstStyle/>
          <a:p>
            <a:r>
              <a:rPr lang="en-GB" dirty="0" smtClean="0"/>
              <a:t>Express proposed or imagined situations </a:t>
            </a:r>
          </a:p>
          <a:p>
            <a:endParaRPr lang="en-GB" dirty="0" smtClean="0"/>
          </a:p>
          <a:p>
            <a:r>
              <a:rPr lang="en-GB" dirty="0" smtClean="0"/>
              <a:t>Used throughout design in various ways</a:t>
            </a:r>
          </a:p>
          <a:p>
            <a:pPr lvl="1"/>
            <a:r>
              <a:rPr lang="en-GB" dirty="0" smtClean="0"/>
              <a:t>as a basis for overall design</a:t>
            </a:r>
          </a:p>
          <a:p>
            <a:pPr lvl="1"/>
            <a:r>
              <a:rPr lang="en-GB" dirty="0" smtClean="0"/>
              <a:t>scripts for user evaluation of prototypes</a:t>
            </a:r>
          </a:p>
          <a:p>
            <a:pPr lvl="1"/>
            <a:r>
              <a:rPr lang="en-GB" dirty="0" smtClean="0"/>
              <a:t>concrete examples of tasks</a:t>
            </a:r>
          </a:p>
          <a:p>
            <a:pPr lvl="1"/>
            <a:r>
              <a:rPr lang="en-GB" dirty="0" smtClean="0"/>
              <a:t>as a means of co-operation across  </a:t>
            </a:r>
            <a:br>
              <a:rPr lang="en-GB" dirty="0" smtClean="0"/>
            </a:br>
            <a:r>
              <a:rPr lang="en-GB" dirty="0" smtClean="0"/>
              <a:t>professional boundaries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Plus and minus scenarios to explore extreme cases</a:t>
            </a:r>
            <a:endParaRPr lang="en-GB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159258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wiley.com/product_data/coverImage300/51/11190207/1119020751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72816"/>
            <a:ext cx="3145532" cy="40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 smtClean="0"/>
              <a:t>Chapter </a:t>
            </a:r>
            <a:r>
              <a:rPr lang="en-AU" sz="2000" dirty="0" smtClean="0"/>
              <a:t>11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AU" sz="2000" dirty="0" smtClean="0"/>
          </a:p>
          <a:p>
            <a:r>
              <a:rPr lang="en-AU" sz="2000" dirty="0" smtClean="0"/>
              <a:t>Design, Prototyping and </a:t>
            </a:r>
            <a:br>
              <a:rPr lang="en-AU" sz="2000" dirty="0" smtClean="0"/>
            </a:br>
            <a:r>
              <a:rPr lang="en-AU" sz="2000" dirty="0" smtClean="0"/>
              <a:t>Construction</a:t>
            </a:r>
            <a:endParaRPr lang="en-AU" sz="2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en-GB" dirty="0" smtClean="0"/>
              <a:t>www.id-book.com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/>
          <p:cNvSpPr>
            <a:spLocks noGrp="1" noChangeArrowheads="1"/>
          </p:cNvSpPr>
          <p:nvPr>
            <p:ph type="title"/>
          </p:nvPr>
        </p:nvSpPr>
        <p:spPr>
          <a:xfrm>
            <a:off x="806896" y="6298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Generate storyboard from scenario</a:t>
            </a: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0432" y="6443457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25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38879"/>
            <a:ext cx="7704856" cy="5074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008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135" y="1844824"/>
            <a:ext cx="940563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xfrm>
            <a:off x="806896" y="9898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Generate card-based prototype from use case</a:t>
            </a: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703263" y="4724400"/>
            <a:ext cx="78422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endParaRPr lang="en-US" sz="2400">
              <a:latin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38345" y="6477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26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99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904" y="629816"/>
            <a:ext cx="8229600" cy="1143000"/>
          </a:xfrm>
        </p:spPr>
        <p:txBody>
          <a:bodyPr/>
          <a:lstStyle/>
          <a:p>
            <a:r>
              <a:rPr lang="en-US" dirty="0" smtClean="0"/>
              <a:t>Explore the user’s experience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44824"/>
            <a:ext cx="8579296" cy="4630409"/>
          </a:xfrm>
        </p:spPr>
        <p:txBody>
          <a:bodyPr>
            <a:normAutofit/>
          </a:bodyPr>
          <a:lstStyle/>
          <a:p>
            <a:r>
              <a:rPr lang="en-US" dirty="0" smtClean="0"/>
              <a:t>Use personas, card-based prototypes or </a:t>
            </a:r>
            <a:r>
              <a:rPr lang="en-US" dirty="0" err="1" smtClean="0"/>
              <a:t>stickies</a:t>
            </a:r>
            <a:r>
              <a:rPr lang="en-US" dirty="0" smtClean="0"/>
              <a:t> to model the user experience</a:t>
            </a:r>
          </a:p>
          <a:p>
            <a:endParaRPr lang="en-US" dirty="0" smtClean="0"/>
          </a:p>
          <a:p>
            <a:r>
              <a:rPr lang="en-US" dirty="0" smtClean="0"/>
              <a:t>Visual representation called:</a:t>
            </a:r>
          </a:p>
          <a:p>
            <a:pPr lvl="1"/>
            <a:r>
              <a:rPr lang="en-US" dirty="0" smtClean="0"/>
              <a:t>design map </a:t>
            </a:r>
          </a:p>
          <a:p>
            <a:pPr lvl="1"/>
            <a:r>
              <a:rPr lang="en-US" dirty="0" smtClean="0"/>
              <a:t>customer/user journey map </a:t>
            </a:r>
          </a:p>
          <a:p>
            <a:pPr lvl="1"/>
            <a:r>
              <a:rPr lang="en-US" dirty="0" smtClean="0"/>
              <a:t>experience map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 common representations</a:t>
            </a:r>
          </a:p>
          <a:p>
            <a:pPr lvl="1"/>
            <a:r>
              <a:rPr lang="en-US" dirty="0" smtClean="0"/>
              <a:t>wheel</a:t>
            </a:r>
          </a:p>
          <a:p>
            <a:pPr lvl="1"/>
            <a:r>
              <a:rPr lang="en-US" dirty="0" smtClean="0"/>
              <a:t>timeline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495928" y="6475233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27</a:t>
            </a:r>
          </a:p>
          <a:p>
            <a:endParaRPr lang="en-GB" sz="10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8631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experience map </a:t>
            </a:r>
            <a:br>
              <a:rPr lang="en-US" dirty="0" smtClean="0"/>
            </a:br>
            <a:r>
              <a:rPr lang="en-US" dirty="0" smtClean="0"/>
              <a:t>drawn as a wheel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79" y="1340768"/>
            <a:ext cx="7020382" cy="560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28920" y="6498182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28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6826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experience map </a:t>
            </a:r>
            <a:br>
              <a:rPr lang="en-US" dirty="0" smtClean="0"/>
            </a:br>
            <a:r>
              <a:rPr lang="en-US" dirty="0" smtClean="0"/>
              <a:t>drawn as a timeline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843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55728" y="6498614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29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8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Construction: physical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8840"/>
            <a:ext cx="8471284" cy="4494692"/>
          </a:xfrm>
        </p:spPr>
        <p:txBody>
          <a:bodyPr>
            <a:normAutofit/>
          </a:bodyPr>
          <a:lstStyle/>
          <a:p>
            <a:r>
              <a:rPr lang="en-US" dirty="0" smtClean="0"/>
              <a:t>Build and code prototypes using electronics</a:t>
            </a:r>
          </a:p>
          <a:p>
            <a:endParaRPr lang="en-US" dirty="0" smtClean="0"/>
          </a:p>
          <a:p>
            <a:r>
              <a:rPr lang="en-US" dirty="0" smtClean="0"/>
              <a:t>Toolkits available include</a:t>
            </a:r>
          </a:p>
          <a:p>
            <a:pPr lvl="1"/>
            <a:r>
              <a:rPr lang="en-US" dirty="0" smtClean="0"/>
              <a:t>Arduino</a:t>
            </a:r>
          </a:p>
          <a:p>
            <a:pPr lvl="1"/>
            <a:r>
              <a:rPr lang="en-US" dirty="0" err="1" smtClean="0"/>
              <a:t>LilyPad</a:t>
            </a:r>
            <a:r>
              <a:rPr lang="en-US" dirty="0" smtClean="0"/>
              <a:t> (for fabrics)</a:t>
            </a:r>
          </a:p>
          <a:p>
            <a:pPr lvl="1"/>
            <a:r>
              <a:rPr lang="en-US" dirty="0" err="1" smtClean="0"/>
              <a:t>Senseboard</a:t>
            </a:r>
            <a:endParaRPr lang="en-US" dirty="0"/>
          </a:p>
          <a:p>
            <a:pPr lvl="1"/>
            <a:r>
              <a:rPr lang="en-US" dirty="0" err="1" smtClean="0"/>
              <a:t>MaKey</a:t>
            </a:r>
            <a:r>
              <a:rPr lang="en-US" dirty="0" smtClean="0"/>
              <a:t> </a:t>
            </a:r>
            <a:r>
              <a:rPr lang="en-US" dirty="0" err="1" smtClean="0"/>
              <a:t>MaKey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Designed for use by wide range of people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460432" y="6483532"/>
            <a:ext cx="468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30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6230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485800"/>
            <a:ext cx="8229600" cy="1143000"/>
          </a:xfrm>
        </p:spPr>
        <p:txBody>
          <a:bodyPr/>
          <a:lstStyle/>
          <a:p>
            <a:r>
              <a:rPr lang="en-US" dirty="0" smtClean="0"/>
              <a:t>Physical computing kits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33525"/>
            <a:ext cx="5832648" cy="56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96436" y="6432587"/>
            <a:ext cx="396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31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9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888" y="620688"/>
            <a:ext cx="8229600" cy="1143000"/>
          </a:xfrm>
        </p:spPr>
        <p:txBody>
          <a:bodyPr/>
          <a:lstStyle/>
          <a:p>
            <a:r>
              <a:rPr lang="en-US" dirty="0" smtClean="0"/>
              <a:t>Physical computing kits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83984"/>
            <a:ext cx="6696744" cy="522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8424" y="6488988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32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3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888" y="917848"/>
            <a:ext cx="8229600" cy="1143000"/>
          </a:xfrm>
        </p:spPr>
        <p:txBody>
          <a:bodyPr/>
          <a:lstStyle/>
          <a:p>
            <a:r>
              <a:rPr lang="en-US" dirty="0" smtClean="0"/>
              <a:t>Physical computing kits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402534" cy="456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90929" y="6481695"/>
            <a:ext cx="331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33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Construction: SDKs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44824"/>
            <a:ext cx="8229600" cy="4680520"/>
          </a:xfrm>
        </p:spPr>
        <p:txBody>
          <a:bodyPr>
            <a:normAutofit/>
          </a:bodyPr>
          <a:lstStyle/>
          <a:p>
            <a:r>
              <a:rPr lang="en-US" dirty="0" smtClean="0"/>
              <a:t>Software Development Kits</a:t>
            </a:r>
          </a:p>
          <a:p>
            <a:pPr lvl="1"/>
            <a:r>
              <a:rPr lang="en-US" dirty="0" smtClean="0"/>
              <a:t>programming tools and components to develop for a specific platform, e.g. iOS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Includes: IDE, documentation, drivers, sample code, application programming interfaces (APIs)</a:t>
            </a:r>
          </a:p>
          <a:p>
            <a:endParaRPr lang="en-US" dirty="0" smtClean="0"/>
          </a:p>
          <a:p>
            <a:r>
              <a:rPr lang="en-US" dirty="0" smtClean="0"/>
              <a:t>Makes development much easier</a:t>
            </a:r>
          </a:p>
          <a:p>
            <a:endParaRPr lang="en-US" dirty="0" smtClean="0"/>
          </a:p>
          <a:p>
            <a:r>
              <a:rPr lang="en-US" dirty="0" smtClean="0"/>
              <a:t>Microsoft’s Kinect SDK has been used in research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377365" y="6408601"/>
            <a:ext cx="54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</a:rPr>
              <a:t>34</a:t>
            </a:r>
            <a:endParaRPr lang="en-GB" sz="1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62699"/>
            <a:ext cx="8229600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 smtClean="0">
                <a:latin typeface="Liberation Sans"/>
              </a:rPr>
              <a:t>Prototyping</a:t>
            </a:r>
            <a:endParaRPr lang="en-US" dirty="0">
              <a:latin typeface="Liberation Sans"/>
            </a:endParaRPr>
          </a:p>
        </p:txBody>
      </p:sp>
      <p:sp>
        <p:nvSpPr>
          <p:cNvPr id="10247" name="Rectangle 7"/>
          <p:cNvSpPr>
            <a:spLocks noGrp="1" noChangeArrowheads="1"/>
          </p:cNvSpPr>
          <p:nvPr>
            <p:ph idx="1"/>
          </p:nvPr>
        </p:nvSpPr>
        <p:spPr>
          <a:xfrm>
            <a:off x="594360" y="1613404"/>
            <a:ext cx="8370128" cy="498394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What is a prototype? </a:t>
            </a:r>
            <a:endParaRPr lang="en-GB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Why prototype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?</a:t>
            </a: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>
              <a:solidFill>
                <a:srgbClr val="7030A0"/>
              </a:solidFill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Different kinds of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812800" lvl="1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Low fidelity</a:t>
            </a:r>
          </a:p>
          <a:p>
            <a:pPr marL="812800" lvl="1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High </a:t>
            </a: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fidelity</a:t>
            </a:r>
          </a:p>
          <a:p>
            <a:pPr lvl="1" eaLnBrk="0" hangingPunct="0">
              <a:spcBef>
                <a:spcPts val="600"/>
              </a:spcBef>
            </a:pPr>
            <a:endParaRPr lang="en-GB" sz="1000" dirty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>
                <a:solidFill>
                  <a:srgbClr val="7030A0"/>
                </a:solidFill>
                <a:latin typeface="Liberation Sans"/>
              </a:rPr>
              <a:t>Compromises in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prototyping</a:t>
            </a:r>
          </a:p>
          <a:p>
            <a:pPr marL="812800" lvl="1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Vertical</a:t>
            </a:r>
          </a:p>
          <a:p>
            <a:pPr marL="812800" lvl="1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chemeClr val="accent1"/>
                </a:solidFill>
                <a:latin typeface="Liberation Sans"/>
              </a:rPr>
              <a:t>Horizontal</a:t>
            </a:r>
            <a:endParaRPr lang="en-GB" dirty="0" smtClean="0">
              <a:solidFill>
                <a:schemeClr val="accent1"/>
              </a:solidFill>
              <a:latin typeface="Liberation Sans"/>
            </a:endParaRPr>
          </a:p>
          <a:p>
            <a:pPr marL="755650" lvl="1" indent="-355600" eaLnBrk="0" hangingPunct="0">
              <a:spcBef>
                <a:spcPts val="600"/>
              </a:spcBef>
              <a:buFontTx/>
              <a:buChar char="•"/>
            </a:pPr>
            <a:endParaRPr lang="en-GB" sz="1300" dirty="0" smtClean="0">
              <a:latin typeface="Liberation Sans"/>
            </a:endParaRPr>
          </a:p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Final product needs to be </a:t>
            </a:r>
            <a:r>
              <a:rPr lang="en-GB" dirty="0" smtClean="0">
                <a:solidFill>
                  <a:srgbClr val="7030A0"/>
                </a:solidFill>
                <a:latin typeface="Liberation Sans"/>
              </a:rPr>
              <a:t>engineered</a:t>
            </a:r>
            <a:endParaRPr lang="en-US" dirty="0">
              <a:latin typeface="Liberation Sans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462088" y="1355725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571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145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860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14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endParaRPr lang="en-US" sz="1600" b="1">
              <a:latin typeface="Liberation San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1381125" y="1628775"/>
            <a:ext cx="647223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55600" indent="-355600" eaLnBrk="0" hangingPunct="0">
              <a:spcBef>
                <a:spcPts val="600"/>
              </a:spcBef>
              <a:buFontTx/>
              <a:buChar char="•"/>
            </a:pPr>
            <a:endParaRPr lang="en-GB" sz="2800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4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879" y="1798505"/>
            <a:ext cx="3648593" cy="21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3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/>
          </p:nvPr>
        </p:nvSpPr>
        <p:spPr>
          <a:xfrm>
            <a:off x="1979712" y="191756"/>
            <a:ext cx="6377940" cy="1293028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1751" name="Rectangle 7"/>
          <p:cNvSpPr>
            <a:spLocks noGrp="1" noChangeArrowheads="1"/>
          </p:cNvSpPr>
          <p:nvPr>
            <p:ph idx="1"/>
          </p:nvPr>
        </p:nvSpPr>
        <p:spPr>
          <a:xfrm>
            <a:off x="179512" y="1196752"/>
            <a:ext cx="8784976" cy="550884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Different kinds of prototyping are used for different purposes and at different stages</a:t>
            </a:r>
          </a:p>
          <a:p>
            <a:endParaRPr lang="en-US" sz="1800" dirty="0" smtClean="0"/>
          </a:p>
          <a:p>
            <a:r>
              <a:rPr lang="en-US" sz="1800" dirty="0" smtClean="0"/>
              <a:t>Prototypes answer questions</a:t>
            </a:r>
          </a:p>
          <a:p>
            <a:endParaRPr lang="en-US" sz="1800" dirty="0" smtClean="0"/>
          </a:p>
          <a:p>
            <a:r>
              <a:rPr lang="en-GB" sz="1800" dirty="0" smtClean="0"/>
              <a:t>The final product must be engineered appropriately</a:t>
            </a:r>
          </a:p>
          <a:p>
            <a:endParaRPr lang="en-US" sz="1800" dirty="0" smtClean="0"/>
          </a:p>
          <a:p>
            <a:r>
              <a:rPr lang="en-US" sz="1800" dirty="0" smtClean="0"/>
              <a:t>Two aspects of design: conceptual and concrete</a:t>
            </a:r>
          </a:p>
          <a:p>
            <a:endParaRPr lang="en-US" sz="1800" dirty="0" smtClean="0"/>
          </a:p>
          <a:p>
            <a:r>
              <a:rPr lang="en-US" sz="1800" dirty="0" smtClean="0"/>
              <a:t>To generate conceptual design, consider interface metaphors, interaction types and interface types </a:t>
            </a:r>
          </a:p>
          <a:p>
            <a:endParaRPr lang="en-US" sz="1800" dirty="0" smtClean="0"/>
          </a:p>
          <a:p>
            <a:r>
              <a:rPr lang="en-GB" sz="1800" dirty="0" smtClean="0"/>
              <a:t>Storyboards can be generated from scenarios</a:t>
            </a:r>
          </a:p>
          <a:p>
            <a:endParaRPr lang="en-GB" sz="1800" dirty="0" smtClean="0"/>
          </a:p>
          <a:p>
            <a:r>
              <a:rPr lang="en-GB" sz="1800" dirty="0" smtClean="0"/>
              <a:t>Card-based prototypes can be generated from use cases</a:t>
            </a:r>
          </a:p>
          <a:p>
            <a:endParaRPr lang="en-GB" sz="1800" dirty="0" smtClean="0"/>
          </a:p>
          <a:p>
            <a:r>
              <a:rPr lang="en-GB" sz="1800" dirty="0" smtClean="0"/>
              <a:t>Physical computing kits and SDKs facilitate transition from design to construction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45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You should now...</a:t>
            </a:r>
            <a:endParaRPr lang="en-US" altLang="en-US"/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 able to define what </a:t>
            </a:r>
            <a:r>
              <a:rPr lang="en-US" altLang="en-US" dirty="0" smtClean="0"/>
              <a:t>prototyping </a:t>
            </a:r>
            <a:r>
              <a:rPr lang="en-US" altLang="en-US" dirty="0" smtClean="0"/>
              <a:t>is</a:t>
            </a:r>
            <a:endParaRPr lang="en-US" altLang="en-US" dirty="0"/>
          </a:p>
          <a:p>
            <a:endParaRPr lang="en-US" altLang="en-US" dirty="0" smtClean="0">
              <a:hlinkClick r:id="rId3" action="ppaction://hlinksldjump"/>
            </a:endParaRPr>
          </a:p>
          <a:p>
            <a:r>
              <a:rPr lang="en-US" altLang="en-US" dirty="0" smtClean="0"/>
              <a:t>Be able to explain how </a:t>
            </a:r>
            <a:r>
              <a:rPr lang="en-US" altLang="en-US" dirty="0" smtClean="0"/>
              <a:t>design and prototyping supports </a:t>
            </a:r>
            <a:r>
              <a:rPr lang="en-US" altLang="en-US" dirty="0" smtClean="0"/>
              <a:t>interaction design</a:t>
            </a:r>
          </a:p>
          <a:p>
            <a:endParaRPr lang="en-US" altLang="en-US" dirty="0"/>
          </a:p>
          <a:p>
            <a:r>
              <a:rPr lang="en-US" altLang="en-US" dirty="0"/>
              <a:t>Be able to define </a:t>
            </a:r>
            <a:r>
              <a:rPr lang="en-US" altLang="en-US" dirty="0" smtClean="0"/>
              <a:t>the difference between low and high fidelity prototyping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Be able to describe and apply different types of low and high fidelity prototyping techniques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90DB-D418-4528-87E4-9D814D1E6D97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>
          <a:xfrm>
            <a:off x="3746458" y="548680"/>
            <a:ext cx="5362046" cy="76687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sz="4400" dirty="0">
                <a:latin typeface="Liberation Sans"/>
              </a:rPr>
              <a:t>What is a prototype?</a:t>
            </a: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506009" y="1438987"/>
            <a:ext cx="80184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eaLnBrk="0" hangingPunct="0">
              <a:spcBef>
                <a:spcPts val="600"/>
              </a:spcBef>
            </a:pPr>
            <a:r>
              <a:rPr lang="en-GB" sz="2800" dirty="0">
                <a:solidFill>
                  <a:srgbClr val="7030A0"/>
                </a:solidFill>
                <a:latin typeface="Liberation Sans"/>
              </a:rPr>
              <a:t>In other design fields a prototype is a small-scale</a:t>
            </a:r>
            <a:r>
              <a:rPr lang="en-GB" sz="2800" b="1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GB" sz="2800" dirty="0">
                <a:solidFill>
                  <a:srgbClr val="7030A0"/>
                </a:solidFill>
                <a:latin typeface="Liberation Sans"/>
              </a:rPr>
              <a:t>model</a:t>
            </a:r>
            <a:r>
              <a:rPr lang="en-GB" sz="2800" dirty="0" smtClean="0">
                <a:solidFill>
                  <a:srgbClr val="7030A0"/>
                </a:solidFill>
                <a:latin typeface="Liberation Sans"/>
              </a:rPr>
              <a:t>:</a:t>
            </a:r>
          </a:p>
          <a:p>
            <a:pPr eaLnBrk="0" hangingPunct="0">
              <a:spcBef>
                <a:spcPts val="600"/>
              </a:spcBef>
            </a:pPr>
            <a:endParaRPr lang="en-GB" sz="1600" dirty="0">
              <a:solidFill>
                <a:srgbClr val="7030A0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a miniature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car</a:t>
            </a: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chemeClr val="accent1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a miniature building or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town</a:t>
            </a: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endParaRPr lang="en-GB" sz="1200" dirty="0">
              <a:solidFill>
                <a:schemeClr val="accent1"/>
              </a:solidFill>
              <a:latin typeface="Liberation Sans"/>
            </a:endParaRPr>
          </a:p>
          <a:p>
            <a:pPr marL="627063" lvl="1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the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examples </a:t>
            </a: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here </a:t>
            </a:r>
            <a:r>
              <a:rPr lang="en-GB" sz="2800" dirty="0" smtClean="0">
                <a:solidFill>
                  <a:schemeClr val="accent1"/>
                </a:solidFill>
                <a:latin typeface="Liberation Sans"/>
              </a:rPr>
              <a:t>come </a:t>
            </a:r>
            <a:r>
              <a:rPr lang="en-GB" sz="2800" dirty="0">
                <a:solidFill>
                  <a:schemeClr val="accent1"/>
                </a:solidFill>
                <a:latin typeface="Liberation Sans"/>
              </a:rPr>
              <a:t/>
            </a:r>
            <a:br>
              <a:rPr lang="en-GB" sz="2800" dirty="0">
                <a:solidFill>
                  <a:schemeClr val="accent1"/>
                </a:solidFill>
                <a:latin typeface="Liberation Sans"/>
              </a:rPr>
            </a:br>
            <a:r>
              <a:rPr lang="en-GB" sz="2800" dirty="0">
                <a:solidFill>
                  <a:schemeClr val="accent1"/>
                </a:solidFill>
                <a:latin typeface="Liberation Sans"/>
              </a:rPr>
              <a:t>from a 3D printer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/>
            </a:r>
            <a:b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</a:br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5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54" y="1974871"/>
            <a:ext cx="2481907" cy="384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89240"/>
            <a:ext cx="67532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821263"/>
            <a:ext cx="5457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018237"/>
            <a:ext cx="48101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990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995936" y="6408714"/>
            <a:ext cx="2133600" cy="365125"/>
          </a:xfrm>
        </p:spPr>
        <p:txBody>
          <a:bodyPr/>
          <a:lstStyle/>
          <a:p>
            <a:r>
              <a:rPr lang="en-GB" sz="1000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www.id-book.com</a:t>
            </a:r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4400" y="1066800"/>
            <a:ext cx="6962775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endParaRPr lang="en-US" dirty="0">
              <a:solidFill>
                <a:srgbClr val="000000"/>
              </a:solidFill>
              <a:latin typeface="Liberation Sans"/>
            </a:endParaRPr>
          </a:p>
          <a:p>
            <a:endParaRPr lang="en-US" dirty="0">
              <a:latin typeface="Liberation San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z="10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6</a:t>
            </a:fld>
            <a:endParaRPr lang="en-GB" sz="1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9" y="1621610"/>
            <a:ext cx="8313542" cy="342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85051"/>
            <a:ext cx="4260766" cy="25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1" y="5438034"/>
            <a:ext cx="5295580" cy="23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41" y="5687317"/>
            <a:ext cx="5519266" cy="1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667722"/>
            <a:ext cx="9048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340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prototype?</a:t>
            </a:r>
            <a:endParaRPr lang="en-US" dirty="0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22275" y="1988840"/>
            <a:ext cx="8580438" cy="486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lnSpcReduction="10000"/>
          </a:bodyPr>
          <a:lstStyle/>
          <a:p>
            <a:pPr eaLnBrk="0" hangingPunct="0">
              <a:spcBef>
                <a:spcPts val="600"/>
              </a:spcBef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In interaction design it can be (among other things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):</a:t>
            </a:r>
          </a:p>
          <a:p>
            <a:pPr eaLnBrk="0" hangingPunct="0">
              <a:spcBef>
                <a:spcPts val="600"/>
              </a:spcBef>
            </a:pPr>
            <a:endParaRPr lang="en-GB" sz="800" dirty="0">
              <a:solidFill>
                <a:srgbClr val="7030A0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series of screen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sketches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storyboard, i.e. a cartoon-like series of scenes </a:t>
            </a:r>
            <a:endParaRPr lang="en-GB" sz="2400" dirty="0" smtClean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</a:t>
            </a:r>
            <a:r>
              <a:rPr lang="en-GB" sz="2400" dirty="0" err="1">
                <a:solidFill>
                  <a:schemeClr val="accent1"/>
                </a:solidFill>
                <a:latin typeface="Liberation Sans"/>
              </a:rPr>
              <a:t>Powerpoint</a:t>
            </a: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 slide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show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video simulating the use of a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system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lump of wood (e.g.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Smartphone)</a:t>
            </a:r>
            <a:endParaRPr lang="en-GB" sz="2400" dirty="0" smtClean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cardboard </a:t>
            </a:r>
            <a:r>
              <a:rPr lang="en-GB" sz="2400" dirty="0" smtClean="0">
                <a:solidFill>
                  <a:schemeClr val="accent1"/>
                </a:solidFill>
                <a:latin typeface="Liberation Sans"/>
              </a:rPr>
              <a:t>mock-up</a:t>
            </a: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endParaRPr lang="en-GB" sz="600" dirty="0">
              <a:solidFill>
                <a:schemeClr val="accent1"/>
              </a:solidFill>
              <a:latin typeface="Liberation Sans"/>
            </a:endParaRPr>
          </a:p>
          <a:p>
            <a:pPr marL="541338" lvl="1" indent="-269875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chemeClr val="accent1"/>
                </a:solidFill>
                <a:latin typeface="Liberation Sans"/>
              </a:rPr>
              <a:t>a piece of software with limited functionality written in the target language or in another language</a:t>
            </a: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  <a:p>
            <a:pPr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93117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prototype?</a:t>
            </a: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Liberation Sans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31118" y="1792708"/>
            <a:ext cx="8533370" cy="480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>
                <a:solidFill>
                  <a:srgbClr val="7030A0"/>
                </a:solidFill>
                <a:latin typeface="Liberation Sans"/>
              </a:rPr>
              <a:t>Evaluation and feedback are central to interaction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design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Stakeholders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can see, hold, interact with a prototype more easily than a document or a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drawing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Team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members can communicate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effectively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You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can test out ideas for </a:t>
            </a: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yourself</a:t>
            </a: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It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encourages reflection: very important aspect of design </a:t>
            </a:r>
            <a:endParaRPr lang="en-GB" sz="2400" dirty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endParaRPr lang="en-GB" sz="2400" dirty="0" smtClean="0">
              <a:solidFill>
                <a:srgbClr val="7030A0"/>
              </a:solidFill>
              <a:latin typeface="Liberation Sans"/>
            </a:endParaRPr>
          </a:p>
          <a:p>
            <a:pPr marL="355600" indent="-271463" eaLnBrk="0" hangingPunct="0">
              <a:spcBef>
                <a:spcPts val="600"/>
              </a:spcBef>
              <a:buFontTx/>
              <a:buChar char="•"/>
            </a:pPr>
            <a:r>
              <a:rPr lang="en-GB" sz="2400" dirty="0" smtClean="0">
                <a:solidFill>
                  <a:srgbClr val="7030A0"/>
                </a:solidFill>
                <a:latin typeface="Liberation Sans"/>
              </a:rPr>
              <a:t>Prototypes </a:t>
            </a:r>
            <a:r>
              <a:rPr lang="en-GB" sz="2400" dirty="0">
                <a:solidFill>
                  <a:srgbClr val="7030A0"/>
                </a:solidFill>
                <a:latin typeface="Liberation Sans"/>
              </a:rPr>
              <a:t>answer questions, and support designers in choosing between alternatives </a:t>
            </a:r>
            <a:endParaRPr lang="en-US" sz="2400" dirty="0">
              <a:solidFill>
                <a:srgbClr val="7030A0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6416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/>
          <p:cNvSpPr>
            <a:spLocks noGrp="1" noChangeArrowheads="1"/>
          </p:cNvSpPr>
          <p:nvPr>
            <p:ph type="title"/>
          </p:nvPr>
        </p:nvSpPr>
        <p:spPr>
          <a:xfrm>
            <a:off x="2171700" y="695812"/>
            <a:ext cx="6377940" cy="1293028"/>
          </a:xfrm>
        </p:spPr>
        <p:txBody>
          <a:bodyPr/>
          <a:lstStyle/>
          <a:p>
            <a:r>
              <a:rPr lang="en-US" dirty="0" smtClean="0"/>
              <a:t>Filtering dimensions of prototyping</a:t>
            </a: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703263" y="6248400"/>
            <a:ext cx="189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165475" y="6248400"/>
            <a:ext cx="2813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5" name="Picture 9" descr="table_11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6"/>
          <a:stretch>
            <a:fillRect/>
          </a:stretch>
        </p:blipFill>
        <p:spPr bwMode="auto">
          <a:xfrm>
            <a:off x="264378" y="2060848"/>
            <a:ext cx="8556094" cy="46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43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b580e7e-d875-4148-b964-46d206638cb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663b71cd-614e-44bf-a683-1b5d3a4dc0a6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4211</TotalTime>
  <Words>1194</Words>
  <Application>Microsoft Office PowerPoint</Application>
  <PresentationFormat>On-screen Show (4:3)</PresentationFormat>
  <Paragraphs>357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Calibri</vt:lpstr>
      <vt:lpstr>Century Gothic</vt:lpstr>
      <vt:lpstr>Liberation Sans</vt:lpstr>
      <vt:lpstr>Times New Roman</vt:lpstr>
      <vt:lpstr>Vapor Trail</vt:lpstr>
      <vt:lpstr>SENG2260 Human-Computer Interaction</vt:lpstr>
      <vt:lpstr>Lecture Aims</vt:lpstr>
      <vt:lpstr>PowerPoint Presentation</vt:lpstr>
      <vt:lpstr>Prototyping</vt:lpstr>
      <vt:lpstr>What is a prototype?</vt:lpstr>
      <vt:lpstr>PowerPoint Presentation</vt:lpstr>
      <vt:lpstr>What is a prototype?</vt:lpstr>
      <vt:lpstr>Why prototype?</vt:lpstr>
      <vt:lpstr>Filtering dimensions of prototyping</vt:lpstr>
      <vt:lpstr>Manifestation dimensions of prototyping</vt:lpstr>
      <vt:lpstr>What to prototype?</vt:lpstr>
      <vt:lpstr>Low-fidelity Prototyping</vt:lpstr>
      <vt:lpstr>Storyboards</vt:lpstr>
      <vt:lpstr>Example storyboard</vt:lpstr>
      <vt:lpstr>Sketching</vt:lpstr>
      <vt:lpstr>Card-based prototypes</vt:lpstr>
      <vt:lpstr>“Wizard-of-Oz” prototyping</vt:lpstr>
      <vt:lpstr>High-fidelity prototyping</vt:lpstr>
      <vt:lpstr>Compromises in prototyping</vt:lpstr>
      <vt:lpstr>Low vs high fidelity prototypes</vt:lpstr>
      <vt:lpstr>Conceptual design</vt:lpstr>
      <vt:lpstr>Tech</vt:lpstr>
      <vt:lpstr>Indigenous</vt:lpstr>
      <vt:lpstr>Retro sci fi</vt:lpstr>
      <vt:lpstr>Is there a suitable  metaphor?</vt:lpstr>
      <vt:lpstr>Considering interaction and interface types</vt:lpstr>
      <vt:lpstr>Expanding the initial conceptual model</vt:lpstr>
      <vt:lpstr>Concrete design</vt:lpstr>
      <vt:lpstr>Using scenarios</vt:lpstr>
      <vt:lpstr>Generate storyboard from scenario</vt:lpstr>
      <vt:lpstr>Generate card-based prototype from use case</vt:lpstr>
      <vt:lpstr>Explore the user’s experience</vt:lpstr>
      <vt:lpstr>An experience map  drawn as a wheel</vt:lpstr>
      <vt:lpstr>An experience map  drawn as a timeline</vt:lpstr>
      <vt:lpstr>Construction: physical computing</vt:lpstr>
      <vt:lpstr>Physical computing kits</vt:lpstr>
      <vt:lpstr>Physical computing kits</vt:lpstr>
      <vt:lpstr>Physical computing kits</vt:lpstr>
      <vt:lpstr>Construction: SDKs</vt:lpstr>
      <vt:lpstr>Summary</vt:lpstr>
      <vt:lpstr>You should now...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Shamus Smith</cp:lastModifiedBy>
  <cp:revision>108</cp:revision>
  <cp:lastPrinted>2018-08-05T21:52:56Z</cp:lastPrinted>
  <dcterms:created xsi:type="dcterms:W3CDTF">2015-01-06T09:40:09Z</dcterms:created>
  <dcterms:modified xsi:type="dcterms:W3CDTF">2018-08-16T03:52:55Z</dcterms:modified>
</cp:coreProperties>
</file>